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mailto:copiidislexicibucuresti@gmail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dislexie.org.ro/" TargetMode="External"/><Relationship Id="rId5" Type="http://schemas.openxmlformats.org/officeDocument/2006/relationships/hyperlink" Target="mailto:copiidislexici@yahoo.com" TargetMode="External"/><Relationship Id="rId4" Type="http://schemas.openxmlformats.org/officeDocument/2006/relationships/hyperlink" Target="http://www.dislexia.r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E7D6A71-019A-DAE8-646B-ACDB18D9A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777" y="2027636"/>
            <a:ext cx="7807695" cy="1519392"/>
          </a:xfrm>
        </p:spPr>
        <p:txBody>
          <a:bodyPr/>
          <a:lstStyle/>
          <a:p>
            <a:r>
              <a:rPr lang="ro-RO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OMEN 3124/20.01.2017 </a:t>
            </a:r>
            <a:br>
              <a:rPr lang="ro-RO" dirty="0"/>
            </a:br>
            <a:endParaRPr lang="ro-RO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31019C2F-7732-F647-8D6A-54A4F7492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47028"/>
            <a:ext cx="10010275" cy="1147159"/>
          </a:xfrm>
        </p:spPr>
        <p:txBody>
          <a:bodyPr>
            <a:normAutofit/>
          </a:bodyPr>
          <a:lstStyle/>
          <a:p>
            <a:r>
              <a:rPr lang="ro-RO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METODOLOGIA PENTRU ASIGURAREA SUPORTULUI NECESAR ELEVILOR CU TULBURĂRI DE ÎNVĂȚARE</a:t>
            </a:r>
          </a:p>
        </p:txBody>
      </p:sp>
      <p:sp>
        <p:nvSpPr>
          <p:cNvPr id="7" name="CasetăText 6">
            <a:extLst>
              <a:ext uri="{FF2B5EF4-FFF2-40B4-BE49-F238E27FC236}">
                <a16:creationId xmlns:a16="http://schemas.microsoft.com/office/drawing/2014/main" id="{E0C4AAE9-5F15-4737-7412-632CED9F55EE}"/>
              </a:ext>
            </a:extLst>
          </p:cNvPr>
          <p:cNvSpPr txBox="1"/>
          <p:nvPr/>
        </p:nvSpPr>
        <p:spPr>
          <a:xfrm>
            <a:off x="1788045" y="6211669"/>
            <a:ext cx="21031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200" dirty="0"/>
              <a:t>Anexă la OMEN nr. 3124/20.01.2017 –accesibilă cu dublu click  </a:t>
            </a:r>
          </a:p>
        </p:txBody>
      </p:sp>
      <p:graphicFrame>
        <p:nvGraphicFramePr>
          <p:cNvPr id="11" name="Obiect 10">
            <a:extLst>
              <a:ext uri="{FF2B5EF4-FFF2-40B4-BE49-F238E27FC236}">
                <a16:creationId xmlns:a16="http://schemas.microsoft.com/office/drawing/2014/main" id="{7F863099-54D9-BA45-9D73-ECDF27E5A0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76613"/>
              </p:ext>
            </p:extLst>
          </p:nvPr>
        </p:nvGraphicFramePr>
        <p:xfrm>
          <a:off x="-82194" y="5584688"/>
          <a:ext cx="1798320" cy="1586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2" imgW="914400" imgH="806400" progId="AcroExch.Document.DC">
                  <p:embed/>
                </p:oleObj>
              </mc:Choice>
              <mc:Fallback>
                <p:oleObj name="Acrobat Document" showAsIcon="1" r:id="rId2" imgW="914400" imgH="8064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82194" y="5584688"/>
                        <a:ext cx="1798320" cy="15860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tăText 3">
            <a:extLst>
              <a:ext uri="{FF2B5EF4-FFF2-40B4-BE49-F238E27FC236}">
                <a16:creationId xmlns:a16="http://schemas.microsoft.com/office/drawing/2014/main" id="{F07CD080-D513-8C77-E89A-346A23758681}"/>
              </a:ext>
            </a:extLst>
          </p:cNvPr>
          <p:cNvSpPr txBox="1"/>
          <p:nvPr/>
        </p:nvSpPr>
        <p:spPr>
          <a:xfrm>
            <a:off x="4486291" y="4120607"/>
            <a:ext cx="35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PREZENTARE</a:t>
            </a:r>
            <a:r>
              <a:rPr lang="ro-R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0512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F695DBFF-13F3-58AD-59BF-FDB7030F6301}"/>
              </a:ext>
            </a:extLst>
          </p:cNvPr>
          <p:cNvSpPr txBox="1"/>
          <p:nvPr/>
        </p:nvSpPr>
        <p:spPr>
          <a:xfrm>
            <a:off x="1376413" y="972152"/>
            <a:ext cx="7170821" cy="523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CAPITOLUL IV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Formarea cadrelor didactice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Ministerul Educației Naționale întreprinde toate demersurile pentru introducerea în cursurile de formare continuă a cadrelor didactice a noțiunilor specifice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Obiective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conștientizarea parcursului complet de gestionare a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în școală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cunoașterea caracteristicilor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instrumente pentru depistarea precoce a riscului de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endParaRPr lang="ro-RO" sz="1800" b="1" kern="1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strategii educative și didactice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gestionarea clasei cu elevi cu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endParaRPr lang="ro-RO" sz="1800" b="1" kern="1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forme adecvate de verificare și de notare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modalități de aplicare a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PEP</a:t>
            </a:r>
            <a:endParaRPr lang="ro-RO" sz="1800" b="1" kern="1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forme de orientare și de susținere pentru urmarea studiilor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studii de caz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colaborare cu familia elevului cu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și cu echipa de intervenție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0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BDE79AF5-2194-9A4F-49E5-03693C810E69}"/>
              </a:ext>
            </a:extLst>
          </p:cNvPr>
          <p:cNvSpPr txBox="1"/>
          <p:nvPr/>
        </p:nvSpPr>
        <p:spPr>
          <a:xfrm>
            <a:off x="1241659" y="1501541"/>
            <a:ext cx="7449954" cy="3646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CAPITOLUL V </a:t>
            </a:r>
            <a:endParaRPr lang="ro-RO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Coordonare, îndrumare, control și intervenție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Inspectoratele școlare coordonează acțiuni de tipul: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elaborarea unor protocoale deontologice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constituirea unor echipe multidisciplinare formate din tutori de învățare (cadre didactice formate în domeniul tulburărilor specifice de învățare /profesori de sprijin/ psihologi/ consilieri școlari) pentru implementarea măsurilor compensatorii, de dispensare și de evaluare recomandate de specialiști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acorduri cu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asociaţiile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reprezentative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specialişti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(psihologi clinicieni, consilieri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şcolari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logopezi, psihopedagogi,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psihomotricieni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55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1A393578-8D1B-03F4-EDA6-6E2860B77283}"/>
              </a:ext>
            </a:extLst>
          </p:cNvPr>
          <p:cNvSpPr txBox="1"/>
          <p:nvPr/>
        </p:nvSpPr>
        <p:spPr>
          <a:xfrm>
            <a:off x="577517" y="385010"/>
            <a:ext cx="8797490" cy="5527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nivelul unității de învățământ</a:t>
            </a:r>
            <a:endParaRPr lang="ro-RO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Directorul unității de învățământ este garant pentru asigurarea dreptului la educație pentru elevii cu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(gestionarea resurselor umane și instrumentale din școală, formarea cadrelor didactice, legătura cu familia, coordonarea acțiunilor, monitorizarea, etc).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Consiliul profesoral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consiliul clasei asigură  instrumentele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cunoaştere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competenţă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necesare întregii comunități educaționale în cazul elevilor cu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Fiecare cadru didactic: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acordă atenție semnalelor de risc  în scopul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prevenţiei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aplică strategii de recuperare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semnalează familiei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persistenţa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dificultăţilor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 act de certificarea diagnosticului eliberat de organismele competente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procedează, în colaborare cu colegii de la clasă, la documentarea parcursurilor didactice individualizate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personalizate prevăzute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aplică strategii educative - didactice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potenţare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suport compensativ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adoptă măsuri de dispensare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aplică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modalităţi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verificare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notare adecvate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coerente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realizează întâlniri de continuitate cu colegii din nivelul sau anul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şcolar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precedent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62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C63A1ECB-4853-A3AB-D0DD-96AE56D7C0B1}"/>
              </a:ext>
            </a:extLst>
          </p:cNvPr>
          <p:cNvSpPr txBox="1"/>
          <p:nvPr/>
        </p:nvSpPr>
        <p:spPr>
          <a:xfrm>
            <a:off x="895149" y="644893"/>
            <a:ext cx="7902341" cy="5026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Centrele Județene de Resurse și de Asistență Educațională/Centrul Municipiului București de Resurse și Asistență Educațională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organizează compartimente de consiliere parentală pentru părinții/reprezentanți legali care au copii cu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cu încadrare în numărul total de posturi.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Profesorul psiholog/ consilier școlar, angajat al CJRAE/CMBRAE ( cu formare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 împreună cu profesorul de la clasă: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informează și recomandă instrumentele compensative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măsurile de dispensare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colaborează la elaborarea strategiilor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oferă suport colegilor inclusiv în elaborarea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PEP</a:t>
            </a:r>
            <a:endParaRPr lang="ro-RO" sz="1800" b="1" kern="1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 la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dispoziţie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bibliografia necesare cadrelor didactice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furnizează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informaţii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legate de programe de formare, materiale, bune practici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mediator între colegi din aceeași clasă, cadru didactic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familii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informează cadrele didactice nou-venite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promovează dezvoltarea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competenţelor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colegilor profesori,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acţionând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pentru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susţinerea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elevilor cu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sprijinirea acestora de către profesorii clasei.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095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3698BF1F-F4BE-3565-0DBE-D9C8C8F27707}"/>
              </a:ext>
            </a:extLst>
          </p:cNvPr>
          <p:cNvSpPr txBox="1"/>
          <p:nvPr/>
        </p:nvSpPr>
        <p:spPr>
          <a:xfrm>
            <a:off x="558265" y="346510"/>
            <a:ext cx="8402855" cy="6416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Familia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informează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şcoala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despre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dificultăţile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copilului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 informată de către școală în scopul diagnosticării și certificării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 la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dispoziţia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unităţii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învăţământ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diagnosticul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 de acord cu elaborarea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PEP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întocmește împreună cu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şcoala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contractul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educaţional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solicită  ca elevul să fie evaluat conform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modalităţilor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prevăzute de prezenta metodologie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susţine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motivația elevului în efortul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şcolar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acasă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verifică în mod regulat îndeplinirea temelor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încredinţate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încurajează dobândirea unui grad tot mai mare de autonomie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Elevii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 dreptul la: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informare clară în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privinţa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diverselor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modalităţi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strategii care le pot fi de ajutor pentru a-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atinge maximul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potenţialului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lor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să beneficieze de o abordare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educaţională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individualizată/personalizată, dar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adoptarea instrumentelor adecvate compensatorii, a măsurilor de dispensare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evaluării adaptate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acolo unde vârsta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maturitatea o permit, pot sugera profesorilor strategii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 care le-au descoperit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dezvoltat automat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Elevii au datoria de a depune un efort adecvat în procesul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14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D827EA60-E2F4-B524-A7E1-672A335C5E36}"/>
              </a:ext>
            </a:extLst>
          </p:cNvPr>
          <p:cNvSpPr txBox="1"/>
          <p:nvPr/>
        </p:nvSpPr>
        <p:spPr>
          <a:xfrm>
            <a:off x="288758" y="683394"/>
            <a:ext cx="9009245" cy="136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ANEXA nr. 1 INSTRUMENTE METODOLOGICE PENTRU IDENTIFICAREA PERSOANELOR CU RISC DE DIAGNOSTICARE A TULBURĂRILOR SPECIFICE DE ÎNVĂŢARE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ANEXA Nr. 2 Îndrumător pentru recomandarea/asigurarea instrumentelor compensatorii, măsurilor de dispensare, evaluare adaptată, în funcţie de simptomatologia copiilor cuTSI.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ine 3" descr="Nu este disponibilă nicio descriere pentru fotografie.">
            <a:extLst>
              <a:ext uri="{FF2B5EF4-FFF2-40B4-BE49-F238E27FC236}">
                <a16:creationId xmlns:a16="http://schemas.microsoft.com/office/drawing/2014/main" id="{6059A8D7-8164-A61B-C3C7-C85FEEC4DB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98" y="2746689"/>
            <a:ext cx="2437936" cy="1675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ine 4" descr="O imagine care conține text, Font, captură de ecran, Grafică&#10;&#10;Descriere generată automat">
            <a:extLst>
              <a:ext uri="{FF2B5EF4-FFF2-40B4-BE49-F238E27FC236}">
                <a16:creationId xmlns:a16="http://schemas.microsoft.com/office/drawing/2014/main" id="{04741DA7-009D-2A1A-2A4E-9C2F17AC22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968" y="2800930"/>
            <a:ext cx="1597342" cy="15667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206307-68C5-EE08-C54B-247B550A6B05}"/>
              </a:ext>
            </a:extLst>
          </p:cNvPr>
          <p:cNvSpPr txBox="1"/>
          <p:nvPr/>
        </p:nvSpPr>
        <p:spPr>
          <a:xfrm>
            <a:off x="487145" y="4603014"/>
            <a:ext cx="3921760" cy="1331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800" b="1" dirty="0">
                <a:solidFill>
                  <a:srgbClr val="05050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Asociatia Română pentru Copii Dislexici</a:t>
            </a:r>
            <a:r>
              <a:rPr lang="it-IT" sz="1800" dirty="0">
                <a:solidFill>
                  <a:srgbClr val="05050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www.dislexia.ro</a:t>
            </a:r>
            <a:endParaRPr lang="ro-RO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copiidislexici@yahoo.com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5050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tăText 6">
            <a:extLst>
              <a:ext uri="{FF2B5EF4-FFF2-40B4-BE49-F238E27FC236}">
                <a16:creationId xmlns:a16="http://schemas.microsoft.com/office/drawing/2014/main" id="{A946E07D-B74D-565C-4942-9AAC610B0884}"/>
              </a:ext>
            </a:extLst>
          </p:cNvPr>
          <p:cNvSpPr txBox="1"/>
          <p:nvPr/>
        </p:nvSpPr>
        <p:spPr>
          <a:xfrm>
            <a:off x="5467149" y="4603014"/>
            <a:ext cx="4109988" cy="1946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800" b="1" dirty="0">
                <a:solidFill>
                  <a:srgbClr val="05050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Asociația București pentru Copii Dislexici </a:t>
            </a:r>
            <a:endParaRPr lang="ro-RO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www.dislexie.org.ro</a:t>
            </a:r>
            <a:endParaRPr lang="ro-RO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email:</a:t>
            </a:r>
            <a:r>
              <a:rPr lang="ro-R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copiidislexicibucuresti@gmail.com</a:t>
            </a:r>
            <a:endParaRPr lang="ro-RO" sz="180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o-RO" sz="180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o-R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60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8AC51B0B-3BAE-7CF6-384B-1BF7B3FEED2B}"/>
              </a:ext>
            </a:extLst>
          </p:cNvPr>
          <p:cNvSpPr txBox="1"/>
          <p:nvPr/>
        </p:nvSpPr>
        <p:spPr>
          <a:xfrm>
            <a:off x="1511166" y="544993"/>
            <a:ext cx="7209322" cy="5333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 reglementează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procedurile de evaluare adecvate pentru depistarea tulburărilor specifice de învățare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(TSI)</a:t>
            </a:r>
            <a:endParaRPr lang="ro-RO" sz="1800" b="1" kern="1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tipul de intervenție pentru asigurarea învățării individualizate și personalizate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Scopul: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garantarea dreptului la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favorizarea succesului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şcolar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prin măsuri didactice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susţinere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promovarea dezvoltării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potenţialului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fiecărui elev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reducerea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dificultăţilor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relaţionale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emoţionale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secundare tulburărilor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formarea cadrelor didactice si specialiștilor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responsabilizarea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sensibilizarea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părinţilor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favorizarea diagnosticării precoce și parcursului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reabilitativ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Beneficiari direcți: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elevii cu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înscriși în învățământul preuniversitar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Beneficiari indirecți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școala, familia, instituțiile educaționale și medicale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13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3695CD28-BB08-51BC-FEAA-093EA55A1E17}"/>
              </a:ext>
            </a:extLst>
          </p:cNvPr>
          <p:cNvSpPr txBox="1"/>
          <p:nvPr/>
        </p:nvSpPr>
        <p:spPr>
          <a:xfrm>
            <a:off x="375386" y="0"/>
            <a:ext cx="9971772" cy="6929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Definiții și termeni: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Tulburări specifice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r>
              <a:rPr lang="ro-RO" sz="18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(TSI)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grup eterogen de tulburări ce afectează procesul tipic de                                    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achiziţie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abilităţilor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şcolare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(de citire, exprimare în scris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matematice): dislexie, disgrafie                           (inclusiv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disortografia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discalculie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 nu se datorează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lipsei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oportunităţilor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sau motivației pentru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prezenței unei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dizabilităţi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intelectuale sau  a unui intelect liminar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unui deficit senzorial (de exemplu, auditiv, vizual, motor),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tulburărilor afective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emoţionale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natură psihiatrică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altor tulburări de (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neuro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dezvoltare (de ex. TSA, ADHD)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DISLEXIA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tulburare specifică 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abilităţilor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citire (în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privinţa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corectitudinii,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fluenţei,comprehensiunii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DISGRAFIA/DISORTOGRAFIA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cuprinde toate formele de perturbări ale procesului tipic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achiziţie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exprimării în scris (erori la nivelul literelor, erori sintactice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erori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punctuaţie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organizarea grafică a paragrafelor)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DISCALCULIA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 tulburare specifică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care se exprimă prin perturbări ale procesului tipic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achiziţie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abilităţilor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matematice (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simţ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numeric, memorarea tablei adunării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înmulţirii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calcul                     corect     sau fluent,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raţionament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matematic acurat)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Risc de dezvoltare a TSI-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prezența unor semne, în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preşcolaritate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debutul micii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şcolarităţi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Indicatori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deficite/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disfuncţii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nivelul unor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preachiziţii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ale citit-scrisului,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numeraţiei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calculului matematic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94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2E1EB220-A288-0D48-3142-DE4F4DDC2B4F}"/>
              </a:ext>
            </a:extLst>
          </p:cNvPr>
          <p:cNvSpPr txBox="1"/>
          <p:nvPr/>
        </p:nvSpPr>
        <p:spPr>
          <a:xfrm>
            <a:off x="375384" y="-71782"/>
            <a:ext cx="10578166" cy="6929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Domenii afectate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limbaj (expresiv, la nivel de vocabular, complexitate morfosintactică, pragmatică, articulare;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o-RO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receptiv, sub aspectul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percepţiei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sau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înţelegerii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vorbirii, inclusiv al procesărilor fonologice;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o-RO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dislalia prelungită, persistentă)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motor (coordonare,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mişcări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grosiere, fine, echilibru, coordonare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oculomotorie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grafomotorie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psihomotor (ritm, 3 schemă corporală, orientare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spaţiotemporală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inclusiv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lateralitate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cognitiv (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atenţie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percepţie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memorie vizuală sau auditivă, memorie de lucru sau de                                                   lungă durată,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intermodală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operaţii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cognitive)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Adaptarea curriculară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metode de predare și evaluare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Augmentarea curriculară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strategii de procesare executivă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Grad de severitate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TSI 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uşor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moderat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sever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Evaluare adaptată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flexibilitatea pedagogică/adaptare la clasă conform unui plan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educaţional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personalizat(</a:t>
            </a:r>
            <a:r>
              <a:rPr lang="ro-RO" sz="18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PEP). </a:t>
            </a:r>
            <a:endParaRPr lang="ro-RO" sz="18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Terapii specifice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logopedică, psihomotorie, psihologică, terapie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educaţională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stimulare cognitivă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Măsuri compensatorii - strategii de adaptare curriculară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instrucţională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 principiul egalității de                                               șanse (măsuri, materiale adaptate, tehnologii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asistive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Instrumente compensatorii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instrumente didactice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tehnologice care substituie sau facilitează                             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performanţa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în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condiţiile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existenţei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unei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abilităţi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deficitare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Măsuri de dispensare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intervenţii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care permit elevului să nu realizeze anumite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activităţi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care,                                         din cauza TSI, devin extrem de dificile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care nu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îmbunătăţesc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procesul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0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CDEA43B6-F655-1FB1-48F1-45B77F289EDE}"/>
              </a:ext>
            </a:extLst>
          </p:cNvPr>
          <p:cNvSpPr txBox="1"/>
          <p:nvPr/>
        </p:nvSpPr>
        <p:spPr>
          <a:xfrm>
            <a:off x="1357162" y="813315"/>
            <a:ext cx="6708808" cy="523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CAPITOLUL II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Procedurile de evaluare pentru identificarea tulburărilor de învățare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Evaluarea psihopedagogică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(la clasă, evaluare cu instrumente recomandate în anexa 1)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Evaluarea complexă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 vederea stabilirii diagnosticului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psihologică - evaluarea profilului de funcționare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neuro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-cognitivă, profilului comportamental, emoțional și motivațional-afectiv și abilităților de funcționare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adaptativă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logopedică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medicală, după caz, pentru diagnosticul diferențial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Normative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evaluare complexă: manuale de diagnostic </a:t>
            </a:r>
            <a:r>
              <a:rPr lang="ro-RO" sz="18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ICD10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DSM5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Diagnosticul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dislexie, respectiv diagnosticul de disgrafie, se stabilesc, de regulă, în clasa a II-a, după ce elevul a parcurs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învăţarea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tuturor literelor.                                                                                                                 Diagnosticul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discalculie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stabileşte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regulă, în clasa a III-a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7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8B96EC07-29D6-AF28-F530-B5B4E2FBABB0}"/>
              </a:ext>
            </a:extLst>
          </p:cNvPr>
          <p:cNvSpPr txBox="1"/>
          <p:nvPr/>
        </p:nvSpPr>
        <p:spPr>
          <a:xfrm>
            <a:off x="1386039" y="1222408"/>
            <a:ext cx="7960092" cy="3749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CAPITOLUL III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Intervenția în cazul elevilor cu </a:t>
            </a: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TSI</a:t>
            </a: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Traseu pentru evaluare, certificare, intervenție, adaptare școlară.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PEP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Planul Educațional Personalizat cuprinde: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Datele personale ale elevului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Tipologia tulburării (conform diagnosticului)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Recomandări cu privire la intervenția individualizată și personalizată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Instrumente compensatorii utilizate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Măsuri de dispensare adoptate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Forme de evaluare/verificare personalizate pe parcursul semestrelor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Evaluările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Naţionale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/Bacalaureat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591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44102448-68DB-CEEC-44A4-83D8692931B6}"/>
              </a:ext>
            </a:extLst>
          </p:cNvPr>
          <p:cNvSpPr txBox="1"/>
          <p:nvPr/>
        </p:nvSpPr>
        <p:spPr>
          <a:xfrm>
            <a:off x="962526" y="374477"/>
            <a:ext cx="7979343" cy="610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Măsurile compensatorii:</a:t>
            </a:r>
            <a:endParaRPr lang="ro-RO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computer/tabletă cu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sofware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sintetizator vocal, care transformă tema de citire într-o temă de ascultare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aparat de înregistrare care permite elevului să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îşi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completeze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notiţele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în timpul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lecţiei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(tabletă, reportofon etc.), cu respectarea prevederilor legale în vigoare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hărţi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mentale, mape conceptuale ale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unităţii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studiu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cărţi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în format digital (audio-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dicţionare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vocabulare digitale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tabele cu: lunile anului, anotimpurile, zilele săptămânii, alfabetul, formule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texte cu imagini, sinteze, scheme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prezența cadrului didactic care să citească itemii textului din manual, sarcinile de rezolvat, chestionarele cu răspunsuri multiple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computer cu program de scriere video, cu corector ortografic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sofware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pentru realizarea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hărţilor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mentale, mape conceptuale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fotocopii adecvate ale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unităţii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studiu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dicționar digital (sub formă de tabletă sau pe computer)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calculator care să faciliteze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operaţiile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calcul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 instrumente tehnologice clasice (tabela pitagoreică, tabel cu formule matematice, scheme conceptuale etc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altele, la decizia cadrului didactic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5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E956C8AF-E20F-E63B-08BA-5F348F5F3258}"/>
              </a:ext>
            </a:extLst>
          </p:cNvPr>
          <p:cNvSpPr txBox="1"/>
          <p:nvPr/>
        </p:nvSpPr>
        <p:spPr>
          <a:xfrm>
            <a:off x="1058778" y="375385"/>
            <a:ext cx="8037095" cy="5812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Măsurile de dispensare:  </a:t>
            </a:r>
            <a:endParaRPr lang="ro-RO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cititului cu voce tare în fața clasei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citirii autonome a unor texte a căror lungime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complexitate nu este compatibilă cu nivelul de abilitate al copilului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cantitatea excesivă de teme pentru acasă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memorarea poeziilor, formulelor, tabelelor, definițiilor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studierii limbilor străine în forma scrisă sau citită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efectuarea mai multor teste/ evaluări la puțină vreme unele după altele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scrierii rapide după dictare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luării de notițe scrise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copierii de pe tablă, recopierea textelor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respectării timpilor pentru realizarea sarcinilor de lucru în scris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scrierea de mână a temelor pentru acasă pentru cazurile severe de disgrafie (se acceptă scrierea pe calculator sau transcriere de către părinte)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memorării tablei înmulțirii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dispensarea copierii textelor (ex. probleme matematice) de pe tablă sau manuale - compensare cu texte pregătite anticipat, printate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lipite pe caiete (sau lucru direct pe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fişe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altele, la decizia cadrului didactic.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>
            <a:extLst>
              <a:ext uri="{FF2B5EF4-FFF2-40B4-BE49-F238E27FC236}">
                <a16:creationId xmlns:a16="http://schemas.microsoft.com/office/drawing/2014/main" id="{6B7BF155-1BF1-C766-933E-7DAD862FB778}"/>
              </a:ext>
            </a:extLst>
          </p:cNvPr>
          <p:cNvSpPr txBox="1"/>
          <p:nvPr/>
        </p:nvSpPr>
        <p:spPr>
          <a:xfrm>
            <a:off x="1106906" y="602314"/>
            <a:ext cx="7623208" cy="5322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Recomandări practice 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evaluarea la clasă conform PEP. 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Evaluarea adaptată pe parcursul semestrelor astfel: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testele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verificările se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anunţă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cel puțin 24 de ore înainte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timp de lucru suplimentar (30 - 60 de minute) sau verificări cu mai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puţine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cerinţe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probe informatizate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citirea cu voce tare de către profesor a subiectelor, pe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ordinea elaborării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instrumente compensatorii la probele scrise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verificări orale ca alternativă la cele scrise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notarea la probele orale  va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ţine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capacităţile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lexicale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expresive ale elevului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situaţie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evaluări concepute astfel încât să limiteze scrisul (de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ex.grila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notarea testelor scrise va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ţine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 de </a:t>
            </a:r>
            <a:r>
              <a:rPr lang="ro-RO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conţinut</a:t>
            </a: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nu de formă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asigură folosirea calculatorului de buzunar/birou, tablă pitagoreică, tabele cu formule</a:t>
            </a:r>
          </a:p>
        </p:txBody>
      </p:sp>
    </p:spTree>
    <p:extLst>
      <p:ext uri="{BB962C8B-B14F-4D97-AF65-F5344CB8AC3E}">
        <p14:creationId xmlns:p14="http://schemas.microsoft.com/office/powerpoint/2010/main" val="4266071649"/>
      </p:ext>
    </p:extLst>
  </p:cSld>
  <p:clrMapOvr>
    <a:masterClrMapping/>
  </p:clrMapOvr>
</p:sld>
</file>

<file path=ppt/theme/theme1.xml><?xml version="1.0" encoding="utf-8"?>
<a:theme xmlns:a="http://schemas.openxmlformats.org/drawingml/2006/main" name="Fațetă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1918</Words>
  <Application>Microsoft Office PowerPoint</Application>
  <PresentationFormat>Ecran lat</PresentationFormat>
  <Paragraphs>177</Paragraphs>
  <Slides>15</Slides>
  <Notes>0</Notes>
  <HiddenSlides>0</HiddenSlides>
  <MMClips>0</MMClips>
  <ScaleCrop>false</ScaleCrop>
  <HeadingPairs>
    <vt:vector size="8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Servere OLE încorporate</vt:lpstr>
      </vt:variant>
      <vt:variant>
        <vt:i4>1</vt:i4>
      </vt:variant>
      <vt:variant>
        <vt:lpstr>Titluri diapozitive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Fațetă</vt:lpstr>
      <vt:lpstr>Acrobat Document</vt:lpstr>
      <vt:lpstr>OMEN 3124/20.01.2017  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OMEN 3124/20.01.2017  </dc:title>
  <dc:creator>Angela Ioan</dc:creator>
  <cp:lastModifiedBy>Angela Ioan</cp:lastModifiedBy>
  <cp:revision>5</cp:revision>
  <dcterms:created xsi:type="dcterms:W3CDTF">2023-10-30T12:22:43Z</dcterms:created>
  <dcterms:modified xsi:type="dcterms:W3CDTF">2023-11-09T17:17:12Z</dcterms:modified>
</cp:coreProperties>
</file>